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4"/>
  </p:notesMasterIdLst>
  <p:sldIdLst>
    <p:sldId id="256" r:id="rId2"/>
    <p:sldId id="257" r:id="rId3"/>
    <p:sldId id="266" r:id="rId4"/>
    <p:sldId id="267" r:id="rId5"/>
    <p:sldId id="268" r:id="rId6"/>
    <p:sldId id="269" r:id="rId7"/>
    <p:sldId id="258" r:id="rId8"/>
    <p:sldId id="259" r:id="rId9"/>
    <p:sldId id="307" r:id="rId10"/>
    <p:sldId id="265" r:id="rId11"/>
    <p:sldId id="262" r:id="rId12"/>
    <p:sldId id="314" r:id="rId13"/>
    <p:sldId id="313" r:id="rId14"/>
    <p:sldId id="315" r:id="rId15"/>
    <p:sldId id="316" r:id="rId16"/>
    <p:sldId id="319" r:id="rId17"/>
    <p:sldId id="264" r:id="rId18"/>
    <p:sldId id="270" r:id="rId19"/>
    <p:sldId id="263" r:id="rId20"/>
    <p:sldId id="271" r:id="rId21"/>
    <p:sldId id="273" r:id="rId22"/>
    <p:sldId id="272" r:id="rId23"/>
    <p:sldId id="276" r:id="rId24"/>
    <p:sldId id="274" r:id="rId25"/>
    <p:sldId id="275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6" r:id="rId35"/>
    <p:sldId id="285" r:id="rId36"/>
    <p:sldId id="288" r:id="rId37"/>
    <p:sldId id="287" r:id="rId38"/>
    <p:sldId id="289" r:id="rId39"/>
    <p:sldId id="291" r:id="rId40"/>
    <p:sldId id="290" r:id="rId41"/>
    <p:sldId id="292" r:id="rId42"/>
    <p:sldId id="293" r:id="rId43"/>
    <p:sldId id="294" r:id="rId44"/>
    <p:sldId id="295" r:id="rId45"/>
    <p:sldId id="296" r:id="rId46"/>
    <p:sldId id="317" r:id="rId47"/>
    <p:sldId id="318" r:id="rId48"/>
    <p:sldId id="297" r:id="rId49"/>
    <p:sldId id="298" r:id="rId50"/>
    <p:sldId id="299" r:id="rId51"/>
    <p:sldId id="261" r:id="rId52"/>
    <p:sldId id="301" r:id="rId53"/>
    <p:sldId id="302" r:id="rId54"/>
    <p:sldId id="303" r:id="rId55"/>
    <p:sldId id="308" r:id="rId56"/>
    <p:sldId id="309" r:id="rId57"/>
    <p:sldId id="310" r:id="rId58"/>
    <p:sldId id="311" r:id="rId59"/>
    <p:sldId id="312" r:id="rId60"/>
    <p:sldId id="304" r:id="rId61"/>
    <p:sldId id="305" r:id="rId62"/>
    <p:sldId id="306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276" autoAdjust="0"/>
  </p:normalViewPr>
  <p:slideViewPr>
    <p:cSldViewPr snapToGrid="0">
      <p:cViewPr varScale="1">
        <p:scale>
          <a:sx n="54" d="100"/>
          <a:sy n="54" d="100"/>
        </p:scale>
        <p:origin x="13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9779AD-46DC-4CEE-992B-A45B98713D74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F26B9-270A-40B0-91DC-043FBD5A4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racticalanalytics.wordpress.com/2011/11/06/explaining-hadoop-to-management-whats-the-big-data-deal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raining.cloudera.com/essentials.pdf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diagram: http://blog.vitria.com/bid/87945/Big-Data-Analytics-Challenges-Facing-All-Communications-Service-Providers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0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92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35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https://wiki.apache.org/hadoop/ZooKeeper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55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394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81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565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483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94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Definition</a:t>
            </a:r>
            <a:r>
              <a:rPr lang="en-US" baseline="0" dirty="0"/>
              <a:t> by </a:t>
            </a:r>
            <a:r>
              <a:rPr lang="en-US" baseline="0" dirty="0" err="1"/>
              <a:t>wikipidia</a:t>
            </a:r>
            <a:r>
              <a:rPr lang="en-US" baseline="0" dirty="0"/>
              <a:t>: http://en.wikipedia.org/wiki/Apache_Hadoop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37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http://en.wikipedia.org/wiki/Apache_Hadoop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373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Definition by http://wiki.apache.org/hadoop/HDFS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18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(Refer “Sources and References point 10” in article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http://practicalanalytics.wordpress.com/2011/11/06/explaining-hadoop-to-management-whats-the-big-data-deal/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12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(Refer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cloudera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material chapter 5 “Comparing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Pig,Hive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Impala” page 5-28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url: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http://training.cloudera.com/essentials.pdf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29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http://ramionweb.blogspot.com/2013/04/moving-data-into-hadoop.html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29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http://hortonworks.com/hadoop/flume/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52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http://ramionweb.blogspot.com/2013/04/moving-data-into-hadoop.html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F26B9-270A-40B0-91DC-043FBD5A4CE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24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pic>
        <p:nvPicPr>
          <p:cNvPr id="25" name="Picture 4" descr="https://cloud.google.com/hadoop/images/hadoop-elephan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74" y="0"/>
            <a:ext cx="1762125" cy="158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203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73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65463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2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17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85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96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89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5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17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04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4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47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3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6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77C07-AF71-4572-9B6B-BD7AFA785CCD}" type="datetimeFigureOut">
              <a:rPr lang="en-US" smtClean="0"/>
              <a:t>28-Mar-20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DA6292-2400-47D3-9040-E833826055C2}" type="slidenum">
              <a:rPr lang="en-US" smtClean="0"/>
              <a:t>‹#›</a:t>
            </a:fld>
            <a:endParaRPr lang="en-US"/>
          </a:p>
        </p:txBody>
      </p:sp>
      <p:pic>
        <p:nvPicPr>
          <p:cNvPr id="19" name="Picture 4" descr="https://cloud.google.com/hadoop/images/hadoop-elephant.png"/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74" y="0"/>
            <a:ext cx="1762125" cy="158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9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hadoopecosystemtable.github.i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dureka.co/blog/hadoop-ecosystem#apache_hbase" TargetMode="External"/><Relationship Id="rId13" Type="http://schemas.openxmlformats.org/officeDocument/2006/relationships/hyperlink" Target="https://www.edureka.co/blog/hadoop-ecosystem#apache_flume" TargetMode="External"/><Relationship Id="rId3" Type="http://schemas.openxmlformats.org/officeDocument/2006/relationships/hyperlink" Target="https://www.edureka.co/blog/hadoop-ecosystem#yarn" TargetMode="External"/><Relationship Id="rId7" Type="http://schemas.openxmlformats.org/officeDocument/2006/relationships/hyperlink" Target="https://www.edureka.co/blog/hadoop-ecosystem#apache_hive" TargetMode="External"/><Relationship Id="rId12" Type="http://schemas.openxmlformats.org/officeDocument/2006/relationships/hyperlink" Target="https://www.edureka.co/blog/hadoop-ecosystem#apache_oozie" TargetMode="External"/><Relationship Id="rId2" Type="http://schemas.openxmlformats.org/officeDocument/2006/relationships/hyperlink" Target="https://www.edureka.co/blog/hadoop-ecosystem#hdfs" TargetMode="External"/><Relationship Id="rId16" Type="http://schemas.openxmlformats.org/officeDocument/2006/relationships/hyperlink" Target="https://www.edureka.co/blog/hadoop-ecosystem#apache_ambar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ureka.co/blog/hadoop-ecosystem#apache_pig" TargetMode="External"/><Relationship Id="rId11" Type="http://schemas.openxmlformats.org/officeDocument/2006/relationships/hyperlink" Target="https://www.edureka.co/blog/hadoop-ecosystem#apache_zookeeper" TargetMode="External"/><Relationship Id="rId5" Type="http://schemas.openxmlformats.org/officeDocument/2006/relationships/hyperlink" Target="https://www.edureka.co/blog/hadoop-ecosystem#apache_spark" TargetMode="External"/><Relationship Id="rId15" Type="http://schemas.openxmlformats.org/officeDocument/2006/relationships/hyperlink" Target="https://www.edureka.co/blog/hadoop-ecosystem#apache_solr_and_lucene" TargetMode="External"/><Relationship Id="rId10" Type="http://schemas.openxmlformats.org/officeDocument/2006/relationships/hyperlink" Target="https://www.edureka.co/blog/hadoop-ecosystem#apache_drill" TargetMode="External"/><Relationship Id="rId4" Type="http://schemas.openxmlformats.org/officeDocument/2006/relationships/hyperlink" Target="https://www.edureka.co/blog/hadoop-ecosystem#mapreduce" TargetMode="External"/><Relationship Id="rId9" Type="http://schemas.openxmlformats.org/officeDocument/2006/relationships/hyperlink" Target="https://www.edureka.co/blog/hadoop-ecosystem#apache_mahout" TargetMode="External"/><Relationship Id="rId14" Type="http://schemas.openxmlformats.org/officeDocument/2006/relationships/hyperlink" Target="https://www.edureka.co/blog/hadoop-ecosystem#apache_sqoop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y.vmware.com/web/vmware/free#desktop_end_user_computing/vmware_player/6_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loudera.com/content/cloudera/en/downloads/quickstart_vms/cdh-4-7-x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Apache_Hadoop" TargetMode="External"/><Relationship Id="rId7" Type="http://schemas.openxmlformats.org/officeDocument/2006/relationships/hyperlink" Target="http://wiki.apache.org/hadoop/FrontPage" TargetMode="External"/><Relationship Id="rId2" Type="http://schemas.openxmlformats.org/officeDocument/2006/relationships/hyperlink" Target="http://training.cloudera.com/essentials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hadoop.apache.org/" TargetMode="External"/><Relationship Id="rId5" Type="http://schemas.openxmlformats.org/officeDocument/2006/relationships/hyperlink" Target="https://developer.yahoo.com/hadoop/tutorial/module1.html" TargetMode="External"/><Relationship Id="rId4" Type="http://schemas.openxmlformats.org/officeDocument/2006/relationships/hyperlink" Target="http://practicalanalytics.wordpress.com/2011/11/06/explaining-hadoop-to-management-whats-the-big-data-deal/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apache.org/hadoop/Distributions%20and%20Commercial%20Support" TargetMode="External"/><Relationship Id="rId2" Type="http://schemas.openxmlformats.org/officeDocument/2006/relationships/hyperlink" Target="http://wiki.apache.org/hadoop/PoweredB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Hadoop Ecosystem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864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Hadoop Ecosystem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http://hadoopecosystemtable.github.io/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8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edia.tumblr.com/tumblr_lbbwggcEr71qappj8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09549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679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Image result for HADOOP ecosyste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34" y="119986"/>
            <a:ext cx="9059514" cy="673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413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www.dotnettricks.com/img/hadoop/hadoop-ecosyste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308" y="975256"/>
            <a:ext cx="11477625" cy="5505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5267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Ecosystem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270000"/>
            <a:ext cx="10413999" cy="3880773"/>
          </a:xfrm>
        </p:spPr>
        <p:txBody>
          <a:bodyPr>
            <a:noAutofit/>
          </a:bodyPr>
          <a:lstStyle/>
          <a:p>
            <a:r>
              <a:rPr lang="en-US" b="1" dirty="0">
                <a:hlinkClick r:id="rId2"/>
              </a:rPr>
              <a:t>HDFS</a:t>
            </a:r>
            <a:r>
              <a:rPr lang="en-US" dirty="0"/>
              <a:t> -&gt; </a:t>
            </a:r>
            <a:r>
              <a:rPr lang="en-US" i="1" dirty="0"/>
              <a:t>Hadoop Distributed File System</a:t>
            </a:r>
            <a:endParaRPr lang="en-US" dirty="0"/>
          </a:p>
          <a:p>
            <a:r>
              <a:rPr lang="en-US" b="1" dirty="0">
                <a:hlinkClick r:id="rId3"/>
              </a:rPr>
              <a:t>YARN</a:t>
            </a:r>
            <a:r>
              <a:rPr lang="en-US" dirty="0">
                <a:hlinkClick r:id="rId3"/>
              </a:rPr>
              <a:t> </a:t>
            </a:r>
            <a:r>
              <a:rPr lang="en-US" dirty="0"/>
              <a:t>-&gt; </a:t>
            </a:r>
            <a:r>
              <a:rPr lang="en-US" i="1" dirty="0"/>
              <a:t>Yet Another Resource Negotiator</a:t>
            </a:r>
            <a:endParaRPr lang="en-US" dirty="0"/>
          </a:p>
          <a:p>
            <a:r>
              <a:rPr lang="en-US" b="1" dirty="0" err="1">
                <a:hlinkClick r:id="rId4"/>
              </a:rPr>
              <a:t>MapReduce</a:t>
            </a:r>
            <a:r>
              <a:rPr lang="en-US" dirty="0">
                <a:hlinkClick r:id="rId4"/>
              </a:rPr>
              <a:t> </a:t>
            </a:r>
            <a:r>
              <a:rPr lang="en-US" dirty="0"/>
              <a:t>-&gt; </a:t>
            </a:r>
            <a:r>
              <a:rPr lang="en-US" i="1" dirty="0"/>
              <a:t>Data processing using programming</a:t>
            </a:r>
            <a:endParaRPr lang="en-US" dirty="0"/>
          </a:p>
          <a:p>
            <a:r>
              <a:rPr lang="en-US" b="1" dirty="0">
                <a:hlinkClick r:id="rId5"/>
              </a:rPr>
              <a:t>Spark</a:t>
            </a:r>
            <a:r>
              <a:rPr lang="en-US" dirty="0">
                <a:hlinkClick r:id="rId5"/>
              </a:rPr>
              <a:t> </a:t>
            </a:r>
            <a:r>
              <a:rPr lang="en-US" dirty="0"/>
              <a:t>-&gt; In-memory Data Processing</a:t>
            </a:r>
          </a:p>
          <a:p>
            <a:r>
              <a:rPr lang="en-US" b="1" dirty="0">
                <a:hlinkClick r:id="rId6"/>
              </a:rPr>
              <a:t>PIG</a:t>
            </a:r>
            <a:r>
              <a:rPr lang="en-US" b="1" dirty="0"/>
              <a:t>, </a:t>
            </a:r>
            <a:r>
              <a:rPr lang="en-US" b="1" dirty="0">
                <a:hlinkClick r:id="rId7"/>
              </a:rPr>
              <a:t>HIVE</a:t>
            </a:r>
            <a:r>
              <a:rPr lang="en-US" dirty="0"/>
              <a:t>-&gt; </a:t>
            </a:r>
            <a:r>
              <a:rPr lang="en-US" i="1" dirty="0"/>
              <a:t>Data Processing Services using Query (SQL-like)</a:t>
            </a:r>
            <a:endParaRPr lang="en-US" dirty="0"/>
          </a:p>
          <a:p>
            <a:r>
              <a:rPr lang="en-US" b="1" dirty="0" err="1">
                <a:hlinkClick r:id="rId8"/>
              </a:rPr>
              <a:t>HBase</a:t>
            </a:r>
            <a:r>
              <a:rPr lang="en-US" dirty="0">
                <a:hlinkClick r:id="rId8"/>
              </a:rPr>
              <a:t> </a:t>
            </a:r>
            <a:r>
              <a:rPr lang="en-US" dirty="0"/>
              <a:t>-&gt; </a:t>
            </a:r>
            <a:r>
              <a:rPr lang="en-US" i="1" dirty="0"/>
              <a:t>NoSQL Database</a:t>
            </a:r>
            <a:endParaRPr lang="en-US" dirty="0"/>
          </a:p>
          <a:p>
            <a:r>
              <a:rPr lang="en-US" b="1" dirty="0">
                <a:hlinkClick r:id="rId9"/>
              </a:rPr>
              <a:t>Mahout</a:t>
            </a:r>
            <a:r>
              <a:rPr lang="en-US" b="1" dirty="0"/>
              <a:t>, Spark </a:t>
            </a:r>
            <a:r>
              <a:rPr lang="en-US" b="1" dirty="0" err="1"/>
              <a:t>MLlib</a:t>
            </a:r>
            <a:r>
              <a:rPr lang="en-US" dirty="0"/>
              <a:t> -&gt; </a:t>
            </a:r>
            <a:r>
              <a:rPr lang="en-US" i="1" dirty="0"/>
              <a:t>Machine Learning</a:t>
            </a:r>
            <a:endParaRPr lang="en-US" dirty="0"/>
          </a:p>
          <a:p>
            <a:r>
              <a:rPr lang="en-US" b="1" dirty="0">
                <a:hlinkClick r:id="rId10"/>
              </a:rPr>
              <a:t>Apache Drill</a:t>
            </a:r>
            <a:r>
              <a:rPr lang="en-US" dirty="0"/>
              <a:t> -&gt; </a:t>
            </a:r>
            <a:r>
              <a:rPr lang="en-US" i="1" dirty="0"/>
              <a:t>SQL on Hadoop</a:t>
            </a:r>
            <a:endParaRPr lang="en-US" dirty="0"/>
          </a:p>
          <a:p>
            <a:r>
              <a:rPr lang="en-US" b="1" dirty="0">
                <a:hlinkClick r:id="rId11"/>
              </a:rPr>
              <a:t>Zookeeper</a:t>
            </a:r>
            <a:r>
              <a:rPr lang="en-US" dirty="0">
                <a:hlinkClick r:id="rId11"/>
              </a:rPr>
              <a:t> </a:t>
            </a:r>
            <a:r>
              <a:rPr lang="en-US" dirty="0"/>
              <a:t>-&gt; </a:t>
            </a:r>
            <a:r>
              <a:rPr lang="en-US" i="1" dirty="0"/>
              <a:t>Managing Cluster</a:t>
            </a:r>
            <a:endParaRPr lang="en-US" dirty="0"/>
          </a:p>
          <a:p>
            <a:r>
              <a:rPr lang="en-US" b="1" dirty="0" err="1">
                <a:hlinkClick r:id="rId12"/>
              </a:rPr>
              <a:t>Oozie</a:t>
            </a:r>
            <a:r>
              <a:rPr lang="en-US" dirty="0">
                <a:hlinkClick r:id="rId12"/>
              </a:rPr>
              <a:t> </a:t>
            </a:r>
            <a:r>
              <a:rPr lang="en-US" dirty="0"/>
              <a:t>-&gt; </a:t>
            </a:r>
            <a:r>
              <a:rPr lang="en-US" i="1" dirty="0"/>
              <a:t>Job Scheduling</a:t>
            </a:r>
            <a:endParaRPr lang="en-US" dirty="0"/>
          </a:p>
          <a:p>
            <a:r>
              <a:rPr lang="en-US" b="1" dirty="0">
                <a:hlinkClick r:id="rId13"/>
              </a:rPr>
              <a:t>Flume</a:t>
            </a:r>
            <a:r>
              <a:rPr lang="en-US" b="1" dirty="0"/>
              <a:t>, </a:t>
            </a:r>
            <a:r>
              <a:rPr lang="en-US" b="1" dirty="0" err="1">
                <a:hlinkClick r:id="rId14"/>
              </a:rPr>
              <a:t>Sqoop</a:t>
            </a:r>
            <a:r>
              <a:rPr lang="en-US" dirty="0"/>
              <a:t> -&gt; </a:t>
            </a:r>
            <a:r>
              <a:rPr lang="en-US" i="1" dirty="0"/>
              <a:t>Data Ingesting Services</a:t>
            </a:r>
            <a:endParaRPr lang="en-US" dirty="0"/>
          </a:p>
          <a:p>
            <a:r>
              <a:rPr lang="en-US" b="1" dirty="0" err="1">
                <a:hlinkClick r:id="rId15"/>
              </a:rPr>
              <a:t>Solr</a:t>
            </a:r>
            <a:r>
              <a:rPr lang="en-US" b="1" dirty="0">
                <a:hlinkClick r:id="rId15"/>
              </a:rPr>
              <a:t> &amp; </a:t>
            </a:r>
            <a:r>
              <a:rPr lang="en-US" b="1" dirty="0" err="1">
                <a:hlinkClick r:id="rId15"/>
              </a:rPr>
              <a:t>Lucene</a:t>
            </a:r>
            <a:r>
              <a:rPr lang="en-US" dirty="0"/>
              <a:t> -&gt; </a:t>
            </a:r>
            <a:r>
              <a:rPr lang="en-US" i="1" dirty="0"/>
              <a:t>Searching &amp; Indexing </a:t>
            </a:r>
            <a:endParaRPr lang="en-US" dirty="0"/>
          </a:p>
          <a:p>
            <a:r>
              <a:rPr lang="en-US" b="1" dirty="0" err="1">
                <a:hlinkClick r:id="rId16"/>
              </a:rPr>
              <a:t>Ambari</a:t>
            </a:r>
            <a:r>
              <a:rPr lang="en-US" dirty="0">
                <a:hlinkClick r:id="rId16"/>
              </a:rPr>
              <a:t> </a:t>
            </a:r>
            <a:r>
              <a:rPr lang="en-US" dirty="0"/>
              <a:t>-&gt; </a:t>
            </a:r>
            <a:r>
              <a:rPr lang="en-US" i="1" dirty="0"/>
              <a:t>Provision, Monitor and Maintain cluster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164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Hadoop Ecosystem - Edurek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41" y="34862"/>
            <a:ext cx="875763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060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ttp://2s7gjr373w3x22jf92z99mgm5w-wpengine.netdna-ssl.com/wp-content/uploads/2015/05/CDAP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6" y="1270000"/>
            <a:ext cx="11697758" cy="512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430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Core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828796"/>
          </a:xfrm>
        </p:spPr>
        <p:txBody>
          <a:bodyPr>
            <a:normAutofit/>
          </a:bodyPr>
          <a:lstStyle/>
          <a:p>
            <a:r>
              <a:rPr lang="en-US" dirty="0"/>
              <a:t>HDFS – Hadoop Distributed File System (Storage)</a:t>
            </a:r>
          </a:p>
          <a:p>
            <a:r>
              <a:rPr lang="en-US" dirty="0"/>
              <a:t>Map Reduce (Processing)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456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Core Components</a:t>
            </a:r>
          </a:p>
        </p:txBody>
      </p:sp>
      <p:pic>
        <p:nvPicPr>
          <p:cNvPr id="6146" name="Picture 2" descr="http://blog.aziksa.com/wp-content/uploads/2013/07/Hadoop-core-component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/>
          <a:stretch/>
        </p:blipFill>
        <p:spPr bwMode="auto">
          <a:xfrm>
            <a:off x="403667" y="1270000"/>
            <a:ext cx="9874865" cy="550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792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multi-node Hadoop cluster</a:t>
            </a:r>
          </a:p>
        </p:txBody>
      </p:sp>
      <p:pic>
        <p:nvPicPr>
          <p:cNvPr id="1028" name="Picture 4" descr="http://upload.wikimedia.org/wikipedia/en/2/2b/Hadoop_1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3" y="1120879"/>
            <a:ext cx="7467599" cy="580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7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10592"/>
            <a:ext cx="8596668" cy="554182"/>
          </a:xfrm>
        </p:spPr>
        <p:txBody>
          <a:bodyPr>
            <a:normAutofit fontScale="90000"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947651"/>
            <a:ext cx="8596668" cy="576903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Big Data Challenges</a:t>
            </a:r>
          </a:p>
          <a:p>
            <a:r>
              <a:rPr lang="en-US" dirty="0"/>
              <a:t>Distributed system and challenges </a:t>
            </a:r>
          </a:p>
          <a:p>
            <a:r>
              <a:rPr lang="en-US" dirty="0"/>
              <a:t>Hadoop Introduction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Who uses Hadoop</a:t>
            </a:r>
          </a:p>
          <a:p>
            <a:r>
              <a:rPr lang="en-US" dirty="0"/>
              <a:t>The Hadoop Ecosystem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Hadoop core components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HDFS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Map Reduce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Other Hadoop ecosystem components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/>
              <a:t>Hbase</a:t>
            </a:r>
            <a:endParaRPr lang="en-US" dirty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Hive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Pig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Impala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err="1"/>
              <a:t>Sqoop</a:t>
            </a:r>
            <a:endParaRPr lang="en-US" dirty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Flume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Hue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Zookeeper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488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9585"/>
          </a:xfrm>
        </p:spPr>
        <p:txBody>
          <a:bodyPr/>
          <a:lstStyle/>
          <a:p>
            <a:r>
              <a:rPr lang="en-US" dirty="0"/>
              <a:t>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00044"/>
            <a:ext cx="8596668" cy="5468815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 err="1"/>
              <a:t>NameNode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Master of the system</a:t>
            </a:r>
          </a:p>
          <a:p>
            <a:pPr lvl="1"/>
            <a:r>
              <a:rPr lang="en-US" dirty="0"/>
              <a:t>Maintains and manages the blocks which are present on the </a:t>
            </a:r>
            <a:r>
              <a:rPr lang="en-US" dirty="0" err="1"/>
              <a:t>DataNodes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DataNodes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Slaves which are deployed on each machine and provide the actual storage</a:t>
            </a:r>
          </a:p>
          <a:p>
            <a:pPr lvl="1"/>
            <a:r>
              <a:rPr lang="en-US" dirty="0"/>
              <a:t>Responsible for serving read and write requests for the clients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Jobtracker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takes care of all the job scheduling and assign tasks to Task Trackers.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TaskTracker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 a node in the cluster that accepts tasks - Map, Reduce and Shuffle operations - from a </a:t>
            </a:r>
            <a:r>
              <a:rPr lang="en-US" dirty="0" err="1"/>
              <a:t>jobtracker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1482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Hadoop Distributed File System (HDFS) is designed to reliably store very large files across machines in a large cluster. It is inspired by the </a:t>
            </a:r>
            <a:r>
              <a:rPr lang="en-US" dirty="0" err="1"/>
              <a:t>GoogleFileSystem</a:t>
            </a:r>
            <a:r>
              <a:rPr lang="en-US" dirty="0"/>
              <a:t>.</a:t>
            </a:r>
          </a:p>
          <a:p>
            <a:r>
              <a:rPr lang="en-US" dirty="0"/>
              <a:t>Distribute large data file into blocks</a:t>
            </a:r>
          </a:p>
          <a:p>
            <a:r>
              <a:rPr lang="en-US" dirty="0"/>
              <a:t>Blocks are managed by different nodes in the cluster</a:t>
            </a:r>
          </a:p>
          <a:p>
            <a:r>
              <a:rPr lang="en-US" dirty="0"/>
              <a:t>Each block is replicated on multiple nodes</a:t>
            </a:r>
          </a:p>
          <a:p>
            <a:r>
              <a:rPr lang="en-US" dirty="0"/>
              <a:t>Name node stored metadata information about files and blocks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4612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Reduce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48509"/>
            <a:ext cx="8596668" cy="4792854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The Mapper: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/>
              <a:t>Each block is processed in isolation by a map task called mapper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1800" dirty="0"/>
              <a:t>Map task runs on the node where the block is stored</a:t>
            </a:r>
          </a:p>
          <a:p>
            <a:pPr marL="0" lvl="0" indent="0">
              <a:buClr>
                <a:srgbClr val="90C226"/>
              </a:buClr>
              <a:buNone/>
            </a:pPr>
            <a:endParaRPr lang="en-US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buClr>
                <a:srgbClr val="90C226"/>
              </a:buClr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The Reducer:</a:t>
            </a:r>
          </a:p>
          <a:p>
            <a:pPr lvl="1">
              <a:buClr>
                <a:srgbClr val="90C226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Consolidate result from different mappers</a:t>
            </a:r>
          </a:p>
          <a:p>
            <a:pPr lvl="1">
              <a:buClr>
                <a:srgbClr val="90C226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Produce final output</a:t>
            </a:r>
          </a:p>
          <a:p>
            <a:pPr lvl="0">
              <a:buClr>
                <a:srgbClr val="90C226"/>
              </a:buClr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23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Hadoop unique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rgbClr val="FF0000"/>
                </a:solidFill>
              </a:rPr>
              <a:t>Moving computation to data, instead of moving data to computation.</a:t>
            </a:r>
          </a:p>
          <a:p>
            <a:r>
              <a:rPr lang="en-US" dirty="0"/>
              <a:t>Simplified programming model: allows user to quickly write and test</a:t>
            </a:r>
          </a:p>
          <a:p>
            <a:r>
              <a:rPr lang="en-US" dirty="0"/>
              <a:t>Automatic distribution of data and work across machines</a:t>
            </a:r>
          </a:p>
        </p:txBody>
      </p:sp>
    </p:spTree>
    <p:extLst>
      <p:ext uri="{BB962C8B-B14F-4D97-AF65-F5344CB8AC3E}">
        <p14:creationId xmlns:p14="http://schemas.microsoft.com/office/powerpoint/2010/main" val="40840124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Hadoop components in Ecosystem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3620589"/>
              </p:ext>
            </p:extLst>
          </p:nvPr>
        </p:nvGraphicFramePr>
        <p:xfrm>
          <a:off x="677333" y="1477110"/>
          <a:ext cx="9099713" cy="4941274"/>
        </p:xfrm>
        <a:graphic>
          <a:graphicData uri="http://schemas.openxmlformats.org/drawingml/2006/table">
            <a:tbl>
              <a:tblPr firstRow="1" firstCol="1" bandRow="1"/>
              <a:tblGrid>
                <a:gridCol w="1408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15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HBase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Hadoop database for random read/write access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Hive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SQL-like queries and tables on large datasets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9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Pig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Data flow language and compiler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Oozie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Workflow for interdependent Hadoop jobs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Sqoop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Integration of databases and data warehouses with Hadoop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58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Flume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Configurable streaming data collection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38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ZooKeeper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Coordination service for distributed applications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25" marR="104775" marT="28575" marB="2857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515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r>
              <a:rPr lang="en-US" dirty="0"/>
              <a:t> is an open source, non-relational, distributed database modeled after Google's </a:t>
            </a:r>
            <a:r>
              <a:rPr lang="en-US" dirty="0" err="1"/>
              <a:t>BigTable</a:t>
            </a:r>
            <a:r>
              <a:rPr lang="en-US" dirty="0"/>
              <a:t>. </a:t>
            </a:r>
          </a:p>
          <a:p>
            <a:r>
              <a:rPr lang="en-US" dirty="0"/>
              <a:t>It runs on top of Hadoop and HDFS, providing </a:t>
            </a:r>
            <a:r>
              <a:rPr lang="en-US" dirty="0" err="1"/>
              <a:t>BigTable</a:t>
            </a:r>
            <a:r>
              <a:rPr lang="en-US" dirty="0"/>
              <a:t>-like capabilities for Hadoop.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44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</a:t>
            </a:r>
            <a:r>
              <a:rPr lang="en-US" dirty="0" err="1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</a:t>
            </a:r>
            <a:r>
              <a:rPr lang="en-US" dirty="0" err="1"/>
              <a:t>NoSql</a:t>
            </a:r>
            <a:r>
              <a:rPr lang="en-US" dirty="0"/>
              <a:t> database</a:t>
            </a:r>
          </a:p>
          <a:p>
            <a:r>
              <a:rPr lang="en-US" dirty="0"/>
              <a:t>Strongly consistent read and write</a:t>
            </a:r>
          </a:p>
          <a:p>
            <a:r>
              <a:rPr lang="en-US" dirty="0"/>
              <a:t>Automatic </a:t>
            </a:r>
            <a:r>
              <a:rPr lang="en-US" dirty="0" err="1"/>
              <a:t>sharding</a:t>
            </a:r>
            <a:endParaRPr lang="en-US" dirty="0"/>
          </a:p>
          <a:p>
            <a:r>
              <a:rPr lang="en-US" dirty="0"/>
              <a:t>Automatic </a:t>
            </a:r>
            <a:r>
              <a:rPr lang="en-US" dirty="0" err="1"/>
              <a:t>RegionServer</a:t>
            </a:r>
            <a:r>
              <a:rPr lang="en-US" dirty="0"/>
              <a:t> failover</a:t>
            </a:r>
          </a:p>
          <a:p>
            <a:r>
              <a:rPr lang="en-US" dirty="0"/>
              <a:t>Hadoop/HDFS Integration</a:t>
            </a:r>
          </a:p>
          <a:p>
            <a:r>
              <a:rPr lang="en-US" dirty="0" err="1"/>
              <a:t>HBase</a:t>
            </a:r>
            <a:r>
              <a:rPr lang="en-US" dirty="0"/>
              <a:t> supports massively parallelized processing via </a:t>
            </a:r>
            <a:r>
              <a:rPr lang="en-US" dirty="0" err="1"/>
              <a:t>MapReduce</a:t>
            </a:r>
            <a:r>
              <a:rPr lang="en-US" dirty="0"/>
              <a:t> for using </a:t>
            </a:r>
            <a:r>
              <a:rPr lang="en-US" dirty="0" err="1"/>
              <a:t>HBase</a:t>
            </a:r>
            <a:r>
              <a:rPr lang="en-US" dirty="0"/>
              <a:t> as both source and sink.</a:t>
            </a:r>
          </a:p>
          <a:p>
            <a:r>
              <a:rPr lang="en-US" dirty="0"/>
              <a:t> </a:t>
            </a:r>
            <a:r>
              <a:rPr lang="en-US" dirty="0" err="1"/>
              <a:t>HBase</a:t>
            </a:r>
            <a:r>
              <a:rPr lang="en-US" dirty="0"/>
              <a:t> supports an easy to use Java API for programmatic access.</a:t>
            </a:r>
          </a:p>
          <a:p>
            <a:r>
              <a:rPr lang="en-US" dirty="0" err="1"/>
              <a:t>HBase</a:t>
            </a:r>
            <a:r>
              <a:rPr lang="en-US" dirty="0"/>
              <a:t> also supports Thrift and REST for non-Java front-ends.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19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r>
              <a:rPr lang="en-US" dirty="0"/>
              <a:t> in CAP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Eric Brewer’s CAP theorem, </a:t>
            </a:r>
            <a:r>
              <a:rPr lang="en-US" sz="2000" dirty="0" err="1"/>
              <a:t>HBase</a:t>
            </a:r>
            <a:r>
              <a:rPr lang="en-US" sz="2000" dirty="0"/>
              <a:t> is a CP type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007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</a:t>
            </a:r>
            <a:r>
              <a:rPr lang="en-US" dirty="0" err="1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there is real big data: millions or billions of rows, in other way data can not store in a single node.</a:t>
            </a:r>
          </a:p>
          <a:p>
            <a:r>
              <a:rPr lang="en-US" dirty="0"/>
              <a:t>When random read/write access to big data</a:t>
            </a:r>
          </a:p>
          <a:p>
            <a:r>
              <a:rPr lang="en-US" dirty="0"/>
              <a:t>When require to do thousands of operations on big data</a:t>
            </a:r>
          </a:p>
          <a:p>
            <a:r>
              <a:rPr lang="en-US" dirty="0"/>
              <a:t>When there is no need of extra features of RDMS like typed columns, secondary indexes, transactions, advanced query languages, etc.</a:t>
            </a:r>
          </a:p>
          <a:p>
            <a:r>
              <a:rPr lang="en-US" dirty="0"/>
              <a:t>When there is enough hardware.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289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between </a:t>
            </a:r>
            <a:r>
              <a:rPr lang="en-US" dirty="0" err="1"/>
              <a:t>Hbase</a:t>
            </a:r>
            <a:r>
              <a:rPr lang="en-US" dirty="0"/>
              <a:t> and HDFS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7137683"/>
              </p:ext>
            </p:extLst>
          </p:nvPr>
        </p:nvGraphicFramePr>
        <p:xfrm>
          <a:off x="677861" y="2160588"/>
          <a:ext cx="8596140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80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HDFS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Hbase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  <a:r>
                        <a:rPr lang="en-US" baseline="0" dirty="0"/>
                        <a:t> for storing large file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</a:t>
                      </a:r>
                      <a:r>
                        <a:rPr lang="en-US" baseline="0" dirty="0"/>
                        <a:t> on </a:t>
                      </a:r>
                      <a:r>
                        <a:rPr lang="en-US" dirty="0"/>
                        <a:t>top of HDFS. Good for hosting very large tables like billions of rows X millions of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Write once. Append</a:t>
                      </a:r>
                      <a:r>
                        <a:rPr lang="en-US" baseline="0" dirty="0"/>
                        <a:t> to files in some of recent versions but not commonly 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Read/write many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  <a:r>
                        <a:rPr lang="en-US" baseline="0" dirty="0"/>
                        <a:t> random read/write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Random read/write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individual record lookup rather read all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 records lookup(update)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3307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Challenges</a:t>
            </a:r>
          </a:p>
        </p:txBody>
      </p:sp>
      <p:pic>
        <p:nvPicPr>
          <p:cNvPr id="3074" name="Picture 2" descr="http://blog.vitria.com/Portals/47881/images/3values-resized-6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134" y="1270000"/>
            <a:ext cx="6737594" cy="508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334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sql</a:t>
            </a:r>
            <a:r>
              <a:rPr lang="en-US" dirty="0"/>
              <a:t> like interface to Hadoop.</a:t>
            </a:r>
          </a:p>
          <a:p>
            <a:r>
              <a:rPr lang="en-US" dirty="0"/>
              <a:t>Data warehouse infrastructure built on top of Hadoop</a:t>
            </a:r>
          </a:p>
          <a:p>
            <a:r>
              <a:rPr lang="en-US" dirty="0"/>
              <a:t>Provide data summarization, query and analysis</a:t>
            </a:r>
          </a:p>
          <a:p>
            <a:r>
              <a:rPr lang="en-US" dirty="0"/>
              <a:t>Query execution via </a:t>
            </a:r>
            <a:r>
              <a:rPr lang="en-US" dirty="0" err="1"/>
              <a:t>MapReduce</a:t>
            </a:r>
            <a:endParaRPr lang="en-US" dirty="0"/>
          </a:p>
          <a:p>
            <a:r>
              <a:rPr lang="en-US" dirty="0"/>
              <a:t>Hive interpreter convert the query to Map reduce format.</a:t>
            </a:r>
          </a:p>
          <a:p>
            <a:r>
              <a:rPr lang="en-US" dirty="0"/>
              <a:t>Open source project.</a:t>
            </a:r>
          </a:p>
          <a:p>
            <a:r>
              <a:rPr lang="en-US" dirty="0"/>
              <a:t>Developed by Facebook</a:t>
            </a:r>
          </a:p>
          <a:p>
            <a:r>
              <a:rPr lang="en-US" dirty="0"/>
              <a:t>Also used by Netflix, </a:t>
            </a:r>
            <a:r>
              <a:rPr lang="en-US" dirty="0" err="1"/>
              <a:t>Cnet</a:t>
            </a:r>
            <a:r>
              <a:rPr lang="en-US" dirty="0"/>
              <a:t>, Digg, eHarmony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23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HiveQL</a:t>
            </a:r>
            <a:r>
              <a:rPr lang="en-US" dirty="0"/>
              <a:t> example: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SELECT </a:t>
            </a:r>
            <a:r>
              <a:rPr lang="en-US" dirty="0" err="1"/>
              <a:t>customerId</a:t>
            </a:r>
            <a:r>
              <a:rPr lang="en-US" dirty="0"/>
              <a:t>, max(</a:t>
            </a:r>
            <a:r>
              <a:rPr lang="en-US" dirty="0" err="1"/>
              <a:t>total_cost</a:t>
            </a:r>
            <a:r>
              <a:rPr lang="en-US" dirty="0"/>
              <a:t>) from </a:t>
            </a:r>
            <a:r>
              <a:rPr lang="en-US" dirty="0" err="1"/>
              <a:t>hive_purchases</a:t>
            </a:r>
            <a:r>
              <a:rPr lang="en-US" dirty="0"/>
              <a:t> GROUP BY 			</a:t>
            </a:r>
            <a:r>
              <a:rPr lang="en-US" dirty="0" err="1"/>
              <a:t>customerId</a:t>
            </a:r>
            <a:r>
              <a:rPr lang="en-US" dirty="0"/>
              <a:t> HAVING count(*) &gt; 3;</a:t>
            </a:r>
          </a:p>
        </p:txBody>
      </p:sp>
    </p:spTree>
    <p:extLst>
      <p:ext uri="{BB962C8B-B14F-4D97-AF65-F5344CB8AC3E}">
        <p14:creationId xmlns:p14="http://schemas.microsoft.com/office/powerpoint/2010/main" val="22547868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5867" y="1483255"/>
            <a:ext cx="8596668" cy="388077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 scripting platform for processing and analyzing large data sets</a:t>
            </a:r>
          </a:p>
          <a:p>
            <a:r>
              <a:rPr lang="en-US" dirty="0"/>
              <a:t>Apache Pig allows to write complex </a:t>
            </a:r>
            <a:r>
              <a:rPr lang="en-US" dirty="0" err="1"/>
              <a:t>MapReduce</a:t>
            </a:r>
            <a:r>
              <a:rPr lang="en-US" dirty="0"/>
              <a:t> programs using a simple scripting language.</a:t>
            </a:r>
          </a:p>
          <a:p>
            <a:r>
              <a:rPr lang="en-US" dirty="0"/>
              <a:t>High level language: Pig Latin</a:t>
            </a:r>
          </a:p>
          <a:p>
            <a:r>
              <a:rPr lang="en-US" dirty="0"/>
              <a:t>Pig Latin is data flow language.</a:t>
            </a:r>
          </a:p>
          <a:p>
            <a:r>
              <a:rPr lang="en-US" dirty="0"/>
              <a:t>Pig translate Pig Latin script into </a:t>
            </a:r>
            <a:r>
              <a:rPr lang="en-US" dirty="0" err="1"/>
              <a:t>MapReduce</a:t>
            </a:r>
            <a:r>
              <a:rPr lang="en-US" dirty="0"/>
              <a:t> to execute within Hadoop.</a:t>
            </a:r>
          </a:p>
          <a:p>
            <a:r>
              <a:rPr lang="en-US" dirty="0"/>
              <a:t>Open source project</a:t>
            </a:r>
          </a:p>
          <a:p>
            <a:r>
              <a:rPr lang="en-US" dirty="0"/>
              <a:t>Developed by Yahoo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427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Pig Latin example:</a:t>
            </a:r>
          </a:p>
          <a:p>
            <a:endParaRPr lang="en-US" dirty="0"/>
          </a:p>
          <a:p>
            <a:pPr marL="914400" lvl="2" indent="0">
              <a:buNone/>
            </a:pPr>
            <a:r>
              <a:rPr lang="en-US" sz="1800" dirty="0"/>
              <a:t>A = LOAD 'student' USING </a:t>
            </a:r>
            <a:r>
              <a:rPr lang="en-US" sz="1800" dirty="0" err="1"/>
              <a:t>PigStorage</a:t>
            </a:r>
            <a:r>
              <a:rPr lang="en-US" sz="1800" dirty="0"/>
              <a:t>() AS (</a:t>
            </a:r>
            <a:r>
              <a:rPr lang="en-US" sz="1800" dirty="0" err="1"/>
              <a:t>name:chararray</a:t>
            </a:r>
            <a:r>
              <a:rPr lang="en-US" sz="1800" dirty="0"/>
              <a:t>, </a:t>
            </a:r>
            <a:r>
              <a:rPr lang="en-US" sz="1800" dirty="0" err="1"/>
              <a:t>age:int</a:t>
            </a:r>
            <a:r>
              <a:rPr lang="en-US" sz="1800" dirty="0"/>
              <a:t>, </a:t>
            </a:r>
            <a:r>
              <a:rPr lang="en-US" sz="1800" dirty="0" err="1"/>
              <a:t>gpa:float</a:t>
            </a:r>
            <a:r>
              <a:rPr lang="en-US" sz="1800" dirty="0"/>
              <a:t>);</a:t>
            </a:r>
          </a:p>
          <a:p>
            <a:pPr marL="914400" lvl="2" indent="0">
              <a:buNone/>
            </a:pPr>
            <a:r>
              <a:rPr lang="en-US" sz="1800" dirty="0"/>
              <a:t>X = FOREACH A GENERATE name,$2;</a:t>
            </a:r>
          </a:p>
          <a:p>
            <a:pPr marL="914400" lvl="2" indent="0">
              <a:buNone/>
            </a:pPr>
            <a:r>
              <a:rPr lang="en-US" sz="1800" dirty="0"/>
              <a:t>DUMP X;</a:t>
            </a:r>
          </a:p>
        </p:txBody>
      </p:sp>
    </p:spTree>
    <p:extLst>
      <p:ext uri="{BB962C8B-B14F-4D97-AF65-F5344CB8AC3E}">
        <p14:creationId xmlns:p14="http://schemas.microsoft.com/office/powerpoint/2010/main" val="14052385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Pig and Hive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requires compiler to generate Map reduce jobs</a:t>
            </a:r>
          </a:p>
          <a:p>
            <a:r>
              <a:rPr lang="en-US" dirty="0"/>
              <a:t>Hence high latency queries when used for real time responses to ad-hoc queries</a:t>
            </a:r>
          </a:p>
          <a:p>
            <a:r>
              <a:rPr lang="en-US" dirty="0"/>
              <a:t>Both are good for batch processing and ETL jobs</a:t>
            </a:r>
          </a:p>
          <a:p>
            <a:r>
              <a:rPr lang="en-US" dirty="0"/>
              <a:t>Fault tolerant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81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Impala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Cloudera</a:t>
            </a:r>
            <a:r>
              <a:rPr lang="en-US" dirty="0"/>
              <a:t> Impala is a query engine that runs on Apache Hadoop. </a:t>
            </a:r>
          </a:p>
          <a:p>
            <a:r>
              <a:rPr lang="en-US" dirty="0"/>
              <a:t>Similar to </a:t>
            </a:r>
            <a:r>
              <a:rPr lang="en-US" dirty="0" err="1"/>
              <a:t>HiveQL</a:t>
            </a:r>
            <a:r>
              <a:rPr lang="en-US" dirty="0"/>
              <a:t>.</a:t>
            </a:r>
          </a:p>
          <a:p>
            <a:r>
              <a:rPr lang="en-US" dirty="0"/>
              <a:t>Does not use Map reduce</a:t>
            </a:r>
          </a:p>
          <a:p>
            <a:r>
              <a:rPr lang="en-US" dirty="0"/>
              <a:t>Optimized for low latency queries</a:t>
            </a:r>
          </a:p>
          <a:p>
            <a:r>
              <a:rPr lang="en-US" dirty="0"/>
              <a:t>Open source apache project</a:t>
            </a:r>
          </a:p>
          <a:p>
            <a:r>
              <a:rPr lang="en-US" dirty="0"/>
              <a:t>Developed by </a:t>
            </a:r>
            <a:r>
              <a:rPr lang="en-US" dirty="0" err="1"/>
              <a:t>Cloudera</a:t>
            </a:r>
            <a:endParaRPr lang="en-US" dirty="0"/>
          </a:p>
          <a:p>
            <a:r>
              <a:rPr lang="en-US" dirty="0"/>
              <a:t>Much faster than Hive or pig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6647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Pig, Hive and Impala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476599"/>
              </p:ext>
            </p:extLst>
          </p:nvPr>
        </p:nvGraphicFramePr>
        <p:xfrm>
          <a:off x="402493" y="1398953"/>
          <a:ext cx="9952892" cy="51370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882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82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 of Feature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Pig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Hive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Impala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SQL based query language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78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Schema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optional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required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required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21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Process data with external scripts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21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Extensible file format support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78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Query speed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slow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slow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fast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3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Accessible via ODBC/JDBC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no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yes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29433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Command-line interface for transforming data between relational database and Hadoop</a:t>
            </a:r>
          </a:p>
          <a:p>
            <a:r>
              <a:rPr lang="en-US" dirty="0"/>
              <a:t>Support incremental imports</a:t>
            </a:r>
          </a:p>
          <a:p>
            <a:r>
              <a:rPr lang="en-US" dirty="0"/>
              <a:t>Imports use to populate tables in Hadoop</a:t>
            </a:r>
          </a:p>
          <a:p>
            <a:r>
              <a:rPr lang="en-US" dirty="0"/>
              <a:t>Exports use to put data from Hadoop into relational database such as SQL server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40877" y="4554415"/>
            <a:ext cx="1441938" cy="12660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Hadoop</a:t>
            </a:r>
          </a:p>
        </p:txBody>
      </p:sp>
      <p:sp>
        <p:nvSpPr>
          <p:cNvPr id="5" name="Can 4"/>
          <p:cNvSpPr/>
          <p:nvPr/>
        </p:nvSpPr>
        <p:spPr>
          <a:xfrm>
            <a:off x="5943600" y="4554415"/>
            <a:ext cx="1881554" cy="1266093"/>
          </a:xfrm>
          <a:prstGeom prst="ca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RDBMS</a:t>
            </a:r>
          </a:p>
        </p:txBody>
      </p:sp>
      <p:sp>
        <p:nvSpPr>
          <p:cNvPr id="6" name="Rectangle 5"/>
          <p:cNvSpPr/>
          <p:nvPr/>
        </p:nvSpPr>
        <p:spPr>
          <a:xfrm>
            <a:off x="4062046" y="4994031"/>
            <a:ext cx="1002323" cy="43961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Sqoop</a:t>
            </a:r>
          </a:p>
        </p:txBody>
      </p:sp>
      <p:sp>
        <p:nvSpPr>
          <p:cNvPr id="7" name="Left-Right Arrow 6"/>
          <p:cNvSpPr/>
          <p:nvPr/>
        </p:nvSpPr>
        <p:spPr>
          <a:xfrm>
            <a:off x="3305907" y="5134707"/>
            <a:ext cx="633046" cy="281354"/>
          </a:xfrm>
          <a:prstGeom prst="left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/>
          <p:cNvSpPr/>
          <p:nvPr/>
        </p:nvSpPr>
        <p:spPr>
          <a:xfrm>
            <a:off x="5155747" y="5073161"/>
            <a:ext cx="633046" cy="281354"/>
          </a:xfrm>
          <a:prstGeom prst="left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201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Sqoop</a:t>
            </a:r>
            <a:r>
              <a:rPr lang="en-US" dirty="0"/>
              <a:t>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being transferred is broken into small blocks.</a:t>
            </a:r>
          </a:p>
          <a:p>
            <a:r>
              <a:rPr lang="en-US" dirty="0"/>
              <a:t>Map only job is launched.</a:t>
            </a:r>
          </a:p>
          <a:p>
            <a:r>
              <a:rPr lang="en-US" dirty="0"/>
              <a:t>Individual mapper is responsible for transferring a block of the dataset.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1281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0262"/>
          </a:xfrm>
        </p:spPr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Sqoop</a:t>
            </a:r>
            <a:r>
              <a:rPr lang="en-US" dirty="0"/>
              <a:t> works</a:t>
            </a:r>
          </a:p>
        </p:txBody>
      </p:sp>
      <p:pic>
        <p:nvPicPr>
          <p:cNvPr id="12290" name="Picture 2" descr="http://1.bp.blogspot.com/-5OSx53nrAeg/UXRBFl0jaMI/AAAAAAAAAR0/7us2i9Fcqfk/s1600/scoop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680" y="1267235"/>
            <a:ext cx="8111520" cy="540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47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Distributed system </a:t>
            </a:r>
          </a:p>
        </p:txBody>
      </p:sp>
      <p:pic>
        <p:nvPicPr>
          <p:cNvPr id="4098" name="Picture 2" descr="http://upload.wikimedia.org/wikipedia/en/thumb/2/2d/Node_Organization-Distributed_Model.PNG/800px-Node_Organization-Distributed_Mod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2" y="1312985"/>
            <a:ext cx="6985845" cy="554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8727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Apache Flume is a distributed, reliable, and available service for efficiently collecting, aggregating, and moving large amounts of streaming data into the Hadoop Distributed File System (HDFS). </a:t>
            </a:r>
          </a:p>
        </p:txBody>
      </p:sp>
    </p:spTree>
    <p:extLst>
      <p:ext uri="{BB962C8B-B14F-4D97-AF65-F5344CB8AC3E}">
        <p14:creationId xmlns:p14="http://schemas.microsoft.com/office/powerpoint/2010/main" val="16068060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539261"/>
            <a:ext cx="8596668" cy="674077"/>
          </a:xfrm>
        </p:spPr>
        <p:txBody>
          <a:bodyPr/>
          <a:lstStyle/>
          <a:p>
            <a:r>
              <a:rPr lang="en-US" dirty="0"/>
              <a:t>How flume works</a:t>
            </a:r>
          </a:p>
        </p:txBody>
      </p:sp>
      <p:pic>
        <p:nvPicPr>
          <p:cNvPr id="13314" name="Picture 2" descr="http://4.bp.blogspot.com/-NdvF8ZXt3O4/UXQv1X12DyI/AAAAAAAAARc/kcllexDUoBo/s1600/flume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83" y="1213338"/>
            <a:ext cx="9867655" cy="564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7325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flume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78174"/>
            <a:ext cx="8596668" cy="3880773"/>
          </a:xfrm>
        </p:spPr>
        <p:txBody>
          <a:bodyPr/>
          <a:lstStyle/>
          <a:p>
            <a:r>
              <a:rPr lang="en-US" dirty="0"/>
              <a:t>Data flows like:</a:t>
            </a:r>
          </a:p>
          <a:p>
            <a:pPr marL="457200" lvl="1" indent="0">
              <a:buNone/>
            </a:pPr>
            <a:r>
              <a:rPr lang="en-US" dirty="0"/>
              <a:t>Agent tier -&gt;  Collector tier -&gt;  Storage tier</a:t>
            </a:r>
          </a:p>
          <a:p>
            <a:r>
              <a:rPr lang="en-US" b="1" dirty="0"/>
              <a:t>Agent nodes </a:t>
            </a:r>
            <a:r>
              <a:rPr lang="en-US" dirty="0"/>
              <a:t>are typically installed on the machines that generate the logs and are data’s initial point of contact with Flume. They forward data to the next tier of </a:t>
            </a:r>
            <a:r>
              <a:rPr lang="en-US" b="1" i="1" dirty="0"/>
              <a:t>collector nodes</a:t>
            </a:r>
            <a:r>
              <a:rPr lang="en-US" dirty="0"/>
              <a:t>, which aggregate the separate data flows and forward them to the final </a:t>
            </a:r>
            <a:r>
              <a:rPr lang="en-US" b="1" i="1" dirty="0"/>
              <a:t>storage tier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975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Graphical front end to the cluster.</a:t>
            </a:r>
          </a:p>
          <a:p>
            <a:r>
              <a:rPr lang="en-US" dirty="0"/>
              <a:t>Open source web interface.</a:t>
            </a:r>
          </a:p>
          <a:p>
            <a:r>
              <a:rPr lang="en-US" dirty="0"/>
              <a:t>Makes Hadoop platform (HDFS, Map reduce, </a:t>
            </a:r>
            <a:r>
              <a:rPr lang="en-US" dirty="0" err="1"/>
              <a:t>oozie</a:t>
            </a:r>
            <a:r>
              <a:rPr lang="en-US" dirty="0"/>
              <a:t>, Hive, etc.) easy to use</a:t>
            </a:r>
          </a:p>
        </p:txBody>
      </p:sp>
    </p:spTree>
    <p:extLst>
      <p:ext uri="{BB962C8B-B14F-4D97-AF65-F5344CB8AC3E}">
        <p14:creationId xmlns:p14="http://schemas.microsoft.com/office/powerpoint/2010/main" val="18154963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Hue</a:t>
            </a:r>
          </a:p>
        </p:txBody>
      </p:sp>
      <p:pic>
        <p:nvPicPr>
          <p:cNvPr id="14338" name="Picture 2" descr="http://upload.wikimedia.org/wikipedia/en/thumb/0/02/Hue_3.6_interface.png/1280px-Hue_3.6_interfa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270000"/>
            <a:ext cx="10007600" cy="5089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290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Zookeeper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coordinating distributed systems is a Zoo.</a:t>
            </a:r>
          </a:p>
          <a:p>
            <a:r>
              <a:rPr lang="en-US" dirty="0" err="1"/>
              <a:t>ZooKeeper</a:t>
            </a:r>
            <a:r>
              <a:rPr lang="en-US" dirty="0"/>
              <a:t> is a centralized service for maintaining configuration information, naming, providing distributed synchronization, and providing group services.</a:t>
            </a:r>
          </a:p>
        </p:txBody>
      </p:sp>
    </p:spTree>
    <p:extLst>
      <p:ext uri="{BB962C8B-B14F-4D97-AF65-F5344CB8AC3E}">
        <p14:creationId xmlns:p14="http://schemas.microsoft.com/office/powerpoint/2010/main" val="36969697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Security Concerns</a:t>
            </a:r>
          </a:p>
          <a:p>
            <a:r>
              <a:rPr lang="en-US" dirty="0"/>
              <a:t>Vulnerable by nature</a:t>
            </a:r>
          </a:p>
          <a:p>
            <a:r>
              <a:rPr lang="en-US" dirty="0"/>
              <a:t>Not fit for small data</a:t>
            </a:r>
          </a:p>
          <a:p>
            <a:r>
              <a:rPr lang="en-US" dirty="0"/>
              <a:t>Potential stability issue</a:t>
            </a:r>
          </a:p>
          <a:p>
            <a:r>
              <a:rPr lang="en-US" dirty="0"/>
              <a:t>General Limitations</a:t>
            </a:r>
          </a:p>
        </p:txBody>
      </p:sp>
    </p:spTree>
    <p:extLst>
      <p:ext uri="{BB962C8B-B14F-4D97-AF65-F5344CB8AC3E}">
        <p14:creationId xmlns:p14="http://schemas.microsoft.com/office/powerpoint/2010/main" val="3152275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13 Big Limitations of Hadoop and Ways to solve these limitation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08" y="864210"/>
            <a:ext cx="9885892" cy="517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7851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5" y="2700868"/>
            <a:ext cx="8596668" cy="1097410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153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240321"/>
            <a:ext cx="8596668" cy="699864"/>
          </a:xfrm>
        </p:spPr>
        <p:txBody>
          <a:bodyPr/>
          <a:lstStyle/>
          <a:p>
            <a:r>
              <a:rPr lang="en-US" dirty="0"/>
              <a:t>Hadoop Installation (CDH ) for windows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922600"/>
            <a:ext cx="8596668" cy="1046873"/>
          </a:xfrm>
        </p:spPr>
        <p:txBody>
          <a:bodyPr/>
          <a:lstStyle/>
          <a:p>
            <a:r>
              <a:rPr lang="en-US" dirty="0"/>
              <a:t>Download and install VM player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https://my.vmware.com/web/vmware/free#desktop_end_user_computing/vmware_player/6_0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27" y="2092565"/>
            <a:ext cx="8596668" cy="473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39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System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Complexity</a:t>
            </a:r>
          </a:p>
          <a:p>
            <a:r>
              <a:rPr lang="en-US" dirty="0"/>
              <a:t>Finite bandwidth</a:t>
            </a:r>
          </a:p>
          <a:p>
            <a:r>
              <a:rPr lang="en-US" dirty="0"/>
              <a:t>Partial failure</a:t>
            </a:r>
          </a:p>
          <a:p>
            <a:r>
              <a:rPr lang="en-US" dirty="0"/>
              <a:t>The data bottleneck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9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Installation (CDH ) for windows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Make sure you have enabled virtualization in bios</a:t>
            </a:r>
          </a:p>
        </p:txBody>
      </p:sp>
    </p:spTree>
    <p:extLst>
      <p:ext uri="{BB962C8B-B14F-4D97-AF65-F5344CB8AC3E}">
        <p14:creationId xmlns:p14="http://schemas.microsoft.com/office/powerpoint/2010/main" val="26534432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677334" y="240321"/>
            <a:ext cx="8596668" cy="6998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Hadoop Installation (CDH ) for windows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77334" y="922600"/>
            <a:ext cx="8596668" cy="10468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Download “Quick start VM with CDH” : Download for VMWare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http://www.cloudera.com/content/cloudera/en/downloads/quickstart_vms/cdh-4-7-x.html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969472"/>
            <a:ext cx="8694958" cy="488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233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677334" y="662353"/>
            <a:ext cx="8596668" cy="699864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Hadoop Installation (CDH ) for windows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77334" y="1713910"/>
            <a:ext cx="8596668" cy="4634138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Unzip “cloudera-quickstart-vm-4.7.0-0-vmware”</a:t>
            </a:r>
          </a:p>
          <a:p>
            <a:r>
              <a:rPr lang="en-US" dirty="0"/>
              <a:t>Open CDH using </a:t>
            </a:r>
            <a:r>
              <a:rPr lang="en-US" dirty="0" err="1"/>
              <a:t>VMPlayer</a:t>
            </a:r>
            <a:r>
              <a:rPr lang="en-US" dirty="0"/>
              <a:t>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Open VM Player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Click open a virtual machine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Select the file “cloudera-quickstart-vm-4.7.0-0-vmware” in the extracted directory of “cloudera-quickstart-vm-4.7.0-0-vmware”. Virtual machine will be added to your VM player.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Select this virtual machine and click play virtual machine.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29085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0085" b="18921"/>
          <a:stretch/>
        </p:blipFill>
        <p:spPr>
          <a:xfrm>
            <a:off x="1767841" y="657116"/>
            <a:ext cx="6262254" cy="57190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10546" y="2676698"/>
            <a:ext cx="3136669" cy="7148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7445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49957" b="19147"/>
          <a:stretch/>
        </p:blipFill>
        <p:spPr>
          <a:xfrm>
            <a:off x="1917989" y="685800"/>
            <a:ext cx="6511117" cy="591450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54138" y="5187142"/>
            <a:ext cx="1712422" cy="39901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567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17374"/>
          <a:stretch/>
        </p:blipFill>
        <p:spPr>
          <a:xfrm>
            <a:off x="-409575" y="-228600"/>
            <a:ext cx="10750608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936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8812"/>
          <a:stretch/>
        </p:blipFill>
        <p:spPr>
          <a:xfrm>
            <a:off x="365761" y="551348"/>
            <a:ext cx="9925396" cy="611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6562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8557"/>
          <a:stretch/>
        </p:blipFill>
        <p:spPr>
          <a:xfrm>
            <a:off x="216131" y="326822"/>
            <a:ext cx="10075026" cy="61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196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8430"/>
          <a:stretch/>
        </p:blipFill>
        <p:spPr>
          <a:xfrm>
            <a:off x="282092" y="382385"/>
            <a:ext cx="10025689" cy="615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583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9068"/>
          <a:stretch/>
        </p:blipFill>
        <p:spPr>
          <a:xfrm>
            <a:off x="382385" y="618008"/>
            <a:ext cx="9493135" cy="586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6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Approach to distributed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Hadoop: </a:t>
            </a:r>
          </a:p>
          <a:p>
            <a:pPr marL="0" indent="0">
              <a:buNone/>
            </a:pPr>
            <a:r>
              <a:rPr lang="en-US" sz="2000" dirty="0"/>
              <a:t>A scalable fault-tolerant distributed system for data storage and processing </a:t>
            </a:r>
          </a:p>
          <a:p>
            <a:pPr lvl="1"/>
            <a:r>
              <a:rPr lang="en-US" dirty="0"/>
              <a:t>Distribute data when the data is stored</a:t>
            </a:r>
          </a:p>
          <a:p>
            <a:pPr lvl="1"/>
            <a:r>
              <a:rPr lang="en-US" dirty="0"/>
              <a:t>Process data where the data is</a:t>
            </a:r>
          </a:p>
          <a:p>
            <a:pPr lvl="1"/>
            <a:r>
              <a:rPr lang="en-US" dirty="0"/>
              <a:t>Data is replicated </a:t>
            </a:r>
          </a:p>
        </p:txBody>
      </p:sp>
    </p:spTree>
    <p:extLst>
      <p:ext uri="{BB962C8B-B14F-4D97-AF65-F5344CB8AC3E}">
        <p14:creationId xmlns:p14="http://schemas.microsoft.com/office/powerpoint/2010/main" val="3462332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http://training.cloudera.com/essentials.pdf</a:t>
            </a:r>
            <a:endParaRPr lang="en-US" dirty="0"/>
          </a:p>
          <a:p>
            <a:r>
              <a:rPr lang="en-US" dirty="0">
                <a:hlinkClick r:id="rId3"/>
              </a:rPr>
              <a:t>http://en.wikipedia.org/wiki/Apache_Hadoop</a:t>
            </a:r>
            <a:endParaRPr lang="en-US" dirty="0"/>
          </a:p>
          <a:p>
            <a:r>
              <a:rPr lang="en-US" dirty="0">
                <a:hlinkClick r:id="rId4"/>
              </a:rPr>
              <a:t>http://practicalanalytics.wordpress.com/2011/11/06/explaining-hadoop-to-management-whats-the-big-data-deal/</a:t>
            </a:r>
            <a:endParaRPr lang="en-US" dirty="0"/>
          </a:p>
          <a:p>
            <a:r>
              <a:rPr lang="en-US" dirty="0">
                <a:hlinkClick r:id="rId5"/>
              </a:rPr>
              <a:t>https://developer.yahoo.com/hadoop/tutorial/module1.html</a:t>
            </a:r>
            <a:endParaRPr lang="en-US" dirty="0"/>
          </a:p>
          <a:p>
            <a:r>
              <a:rPr lang="en-US" dirty="0">
                <a:hlinkClick r:id="rId6"/>
              </a:rPr>
              <a:t>http://hadoop.apache.org/</a:t>
            </a:r>
            <a:endParaRPr lang="en-US" dirty="0"/>
          </a:p>
          <a:p>
            <a:r>
              <a:rPr lang="en-US" dirty="0">
                <a:hlinkClick r:id="rId7"/>
              </a:rPr>
              <a:t>http://wiki.apache.org/hadoop/FrontPage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3155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43341" y="2920538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401790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43341" y="2920538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785302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Apache Hadoop is an open-source software framework for storage and large-scale processing of data-sets on clusters of commodity hardware.</a:t>
            </a:r>
          </a:p>
          <a:p>
            <a:r>
              <a:rPr lang="en-US" dirty="0"/>
              <a:t>Some of the characteristics: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Open source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Distributed processing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Distributed storage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Scalable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Reliable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Fault-tolerant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Economical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Flexible</a:t>
            </a:r>
          </a:p>
        </p:txBody>
      </p:sp>
    </p:spTree>
    <p:extLst>
      <p:ext uri="{BB962C8B-B14F-4D97-AF65-F5344CB8AC3E}">
        <p14:creationId xmlns:p14="http://schemas.microsoft.com/office/powerpoint/2010/main" val="2984695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Originally built as a Infrastructure for the “</a:t>
            </a:r>
            <a:r>
              <a:rPr lang="en-US" dirty="0" err="1"/>
              <a:t>Nutch</a:t>
            </a:r>
            <a:r>
              <a:rPr lang="en-US" dirty="0"/>
              <a:t>” project.</a:t>
            </a:r>
          </a:p>
          <a:p>
            <a:r>
              <a:rPr lang="en-US" dirty="0"/>
              <a:t>Based on Google’s map reduce and google File System.</a:t>
            </a:r>
          </a:p>
          <a:p>
            <a:r>
              <a:rPr lang="en-US" dirty="0"/>
              <a:t>Created by Doug Cutting  in 2005 at Yahoo</a:t>
            </a:r>
          </a:p>
          <a:p>
            <a:r>
              <a:rPr lang="en-US" dirty="0"/>
              <a:t>Named after his son’s toy yellow elephant.</a:t>
            </a:r>
          </a:p>
        </p:txBody>
      </p:sp>
      <p:pic>
        <p:nvPicPr>
          <p:cNvPr id="8194" name="Picture 2" descr="http://graphics8.nytimes.com/images/2009/03/16/business/17cloud2_19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420" y="2821327"/>
            <a:ext cx="2359025" cy="329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907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uses Hadoop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http://wiki.apache.org/hadoop/PoweredBy</a:t>
            </a:r>
            <a:endParaRPr lang="en-US" dirty="0"/>
          </a:p>
          <a:p>
            <a:r>
              <a:rPr lang="en-US" dirty="0">
                <a:hlinkClick r:id="rId3"/>
              </a:rPr>
              <a:t>http://wiki.apache.org/hadoop/Distributions%20and%20Commercial%20Support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89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2218</TotalTime>
  <Words>1628</Words>
  <Application>Microsoft Office PowerPoint</Application>
  <PresentationFormat>Widescreen</PresentationFormat>
  <Paragraphs>315</Paragraphs>
  <Slides>62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Trebuchet MS</vt:lpstr>
      <vt:lpstr>Wingdings</vt:lpstr>
      <vt:lpstr>Wingdings 3</vt:lpstr>
      <vt:lpstr>Facet</vt:lpstr>
      <vt:lpstr>The Hadoop Ecosystem</vt:lpstr>
      <vt:lpstr>Overview</vt:lpstr>
      <vt:lpstr>Big Data Challenges</vt:lpstr>
      <vt:lpstr>Solution: Distributed system </vt:lpstr>
      <vt:lpstr>Distributed System Challenges</vt:lpstr>
      <vt:lpstr>New Approach to distributed computing</vt:lpstr>
      <vt:lpstr>Hadoop Introduction</vt:lpstr>
      <vt:lpstr>History</vt:lpstr>
      <vt:lpstr>Who uses Hadoop</vt:lpstr>
      <vt:lpstr>The Hadoop Ecosystem</vt:lpstr>
      <vt:lpstr>PowerPoint Presentation</vt:lpstr>
      <vt:lpstr>PowerPoint Presentation</vt:lpstr>
      <vt:lpstr>PowerPoint Presentation</vt:lpstr>
      <vt:lpstr>Hadoop Ecosystem</vt:lpstr>
      <vt:lpstr>PowerPoint Presentation</vt:lpstr>
      <vt:lpstr>PowerPoint Presentation</vt:lpstr>
      <vt:lpstr>Hadoop Core Components</vt:lpstr>
      <vt:lpstr>Hadoop Core Components</vt:lpstr>
      <vt:lpstr>A multi-node Hadoop cluster</vt:lpstr>
      <vt:lpstr>Nodes</vt:lpstr>
      <vt:lpstr>HDFS</vt:lpstr>
      <vt:lpstr>Map Reduce</vt:lpstr>
      <vt:lpstr>What makes Hadoop unique</vt:lpstr>
      <vt:lpstr>Other Hadoop components in Ecosystem</vt:lpstr>
      <vt:lpstr>Hbase</vt:lpstr>
      <vt:lpstr>Features of Hbase</vt:lpstr>
      <vt:lpstr>Hbase in CAP theorem</vt:lpstr>
      <vt:lpstr>When to use Hbase</vt:lpstr>
      <vt:lpstr>Difference between Hbase and HDFS</vt:lpstr>
      <vt:lpstr>Hive</vt:lpstr>
      <vt:lpstr>Hive </vt:lpstr>
      <vt:lpstr>Pig </vt:lpstr>
      <vt:lpstr>Pig</vt:lpstr>
      <vt:lpstr>Pig and Hive</vt:lpstr>
      <vt:lpstr>Impala </vt:lpstr>
      <vt:lpstr>Comparing Pig, Hive and Impala</vt:lpstr>
      <vt:lpstr>Sqoop</vt:lpstr>
      <vt:lpstr>How Sqoop works</vt:lpstr>
      <vt:lpstr>How Sqoop works</vt:lpstr>
      <vt:lpstr>Flume</vt:lpstr>
      <vt:lpstr>How flume works</vt:lpstr>
      <vt:lpstr>How flume works</vt:lpstr>
      <vt:lpstr>Hue</vt:lpstr>
      <vt:lpstr>Hue</vt:lpstr>
      <vt:lpstr>Zookeeper</vt:lpstr>
      <vt:lpstr>Hadoop Limitations</vt:lpstr>
      <vt:lpstr>PowerPoint Presentation</vt:lpstr>
      <vt:lpstr>DEMO</vt:lpstr>
      <vt:lpstr>Hadoop Installation (CDH ) for windows</vt:lpstr>
      <vt:lpstr>Hadoop Installation (CDH ) for windows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Questions?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Hadoop Ecosystem</dc:title>
  <dc:creator>Pragya Singhvi</dc:creator>
  <cp:lastModifiedBy>Jawwad Kazi</cp:lastModifiedBy>
  <cp:revision>104</cp:revision>
  <dcterms:created xsi:type="dcterms:W3CDTF">2014-10-19T02:57:42Z</dcterms:created>
  <dcterms:modified xsi:type="dcterms:W3CDTF">2020-03-28T10:26:24Z</dcterms:modified>
</cp:coreProperties>
</file>

<file path=docProps/thumbnail.jpeg>
</file>